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72" r:id="rId4"/>
    <p:sldId id="273" r:id="rId5"/>
    <p:sldId id="259" r:id="rId6"/>
    <p:sldId id="279" r:id="rId7"/>
    <p:sldId id="280" r:id="rId8"/>
    <p:sldId id="270" r:id="rId9"/>
    <p:sldId id="278" r:id="rId10"/>
    <p:sldId id="258" r:id="rId11"/>
    <p:sldId id="262" r:id="rId12"/>
    <p:sldId id="263" r:id="rId13"/>
    <p:sldId id="274" r:id="rId14"/>
    <p:sldId id="275" r:id="rId15"/>
    <p:sldId id="276" r:id="rId16"/>
    <p:sldId id="264" r:id="rId17"/>
    <p:sldId id="277" r:id="rId18"/>
    <p:sldId id="26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7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erinelmartin:Dropbox:Audi.Graph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erinelmartin:Dropbox:Audi.Graph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Audi A Series Sold in the US </a:t>
            </a:r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v>A4</c:v>
          </c:tx>
          <c:invertIfNegative val="0"/>
          <c:cat>
            <c:numRef>
              <c:f>'US Sales'!$G$21:$N$21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'US Sales'!$G$22:$N$22</c:f>
              <c:numCache>
                <c:formatCode>_(* #,##0_);_(* \(#,##0\);_(* "-"??_);_(@_)</c:formatCode>
                <c:ptCount val="8"/>
                <c:pt idx="0">
                  <c:v>49862</c:v>
                </c:pt>
                <c:pt idx="1">
                  <c:v>45411</c:v>
                </c:pt>
                <c:pt idx="2">
                  <c:v>43343</c:v>
                </c:pt>
                <c:pt idx="3">
                  <c:v>37070</c:v>
                </c:pt>
                <c:pt idx="4">
                  <c:v>34672</c:v>
                </c:pt>
                <c:pt idx="5">
                  <c:v>35234</c:v>
                </c:pt>
                <c:pt idx="6">
                  <c:v>34163</c:v>
                </c:pt>
                <c:pt idx="7">
                  <c:v>36744</c:v>
                </c:pt>
              </c:numCache>
            </c:numRef>
          </c:val>
        </c:ser>
        <c:ser>
          <c:idx val="1"/>
          <c:order val="1"/>
          <c:tx>
            <c:v>A5</c:v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cat>
            <c:numRef>
              <c:f>'US Sales'!$G$21:$N$21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'US Sales'!$G$23:$N$23</c:f>
              <c:numCache>
                <c:formatCode>_(* #,##0_);_(* \(#,##0\);_(* "-"??_);_(@_)</c:formatCode>
                <c:ptCount val="8"/>
                <c:pt idx="0">
                  <c:v>0</c:v>
                </c:pt>
                <c:pt idx="1">
                  <c:v>625</c:v>
                </c:pt>
                <c:pt idx="2">
                  <c:v>6282</c:v>
                </c:pt>
                <c:pt idx="3">
                  <c:v>9800</c:v>
                </c:pt>
                <c:pt idx="4">
                  <c:v>16379</c:v>
                </c:pt>
                <c:pt idx="5">
                  <c:v>15385</c:v>
                </c:pt>
                <c:pt idx="6">
                  <c:v>17270</c:v>
                </c:pt>
                <c:pt idx="7">
                  <c:v>18664</c:v>
                </c:pt>
              </c:numCache>
            </c:numRef>
          </c:val>
        </c:ser>
        <c:ser>
          <c:idx val="2"/>
          <c:order val="2"/>
          <c:tx>
            <c:v>A6</c:v>
          </c:tx>
          <c:spPr>
            <a:solidFill>
              <a:srgbClr val="0000FF"/>
            </a:solidFill>
          </c:spPr>
          <c:invertIfNegative val="0"/>
          <c:cat>
            <c:numRef>
              <c:f>'US Sales'!$G$21:$N$21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'US Sales'!$G$24:$N$24</c:f>
              <c:numCache>
                <c:formatCode>_(* #,##0_);_(* \(#,##0\);_(* "-"??_);_(@_)</c:formatCode>
                <c:ptCount val="8"/>
                <c:pt idx="0">
                  <c:v>16219</c:v>
                </c:pt>
                <c:pt idx="1">
                  <c:v>12001</c:v>
                </c:pt>
                <c:pt idx="2">
                  <c:v>11956</c:v>
                </c:pt>
                <c:pt idx="3">
                  <c:v>6786</c:v>
                </c:pt>
                <c:pt idx="4">
                  <c:v>8675</c:v>
                </c:pt>
                <c:pt idx="5">
                  <c:v>11124</c:v>
                </c:pt>
                <c:pt idx="6">
                  <c:v>18998</c:v>
                </c:pt>
                <c:pt idx="7">
                  <c:v>22428</c:v>
                </c:pt>
              </c:numCache>
            </c:numRef>
          </c:val>
        </c:ser>
        <c:ser>
          <c:idx val="3"/>
          <c:order val="3"/>
          <c:tx>
            <c:v>A7</c:v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numRef>
              <c:f>'US Sales'!$G$21:$N$21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'US Sales'!$G$25:$N$25</c:f>
              <c:numCache>
                <c:formatCode>_(* #,##0_);_(* \(#,##0\);_(* "-"??_);_(@_)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6270</c:v>
                </c:pt>
                <c:pt idx="6">
                  <c:v>8598</c:v>
                </c:pt>
                <c:pt idx="7">
                  <c:v>8483</c:v>
                </c:pt>
              </c:numCache>
            </c:numRef>
          </c:val>
        </c:ser>
        <c:ser>
          <c:idx val="4"/>
          <c:order val="4"/>
          <c:tx>
            <c:v>A8</c:v>
          </c:tx>
          <c:invertIfNegative val="0"/>
          <c:cat>
            <c:numRef>
              <c:f>'US Sales'!$G$21:$N$21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'US Sales'!$G$26:$N$26</c:f>
              <c:numCache>
                <c:formatCode>_(* #,##0_);_(* \(#,##0\);_(* "-"??_);_(@_)</c:formatCode>
                <c:ptCount val="8"/>
                <c:pt idx="0">
                  <c:v>5038</c:v>
                </c:pt>
                <c:pt idx="1">
                  <c:v>3826</c:v>
                </c:pt>
                <c:pt idx="2">
                  <c:v>2825</c:v>
                </c:pt>
                <c:pt idx="3">
                  <c:v>1463</c:v>
                </c:pt>
                <c:pt idx="4">
                  <c:v>1521</c:v>
                </c:pt>
                <c:pt idx="5">
                  <c:v>5700</c:v>
                </c:pt>
                <c:pt idx="6">
                  <c:v>6002</c:v>
                </c:pt>
                <c:pt idx="7">
                  <c:v>6300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92211232"/>
        <c:axId val="492210840"/>
      </c:barChart>
      <c:catAx>
        <c:axId val="49221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92210840"/>
        <c:crosses val="autoZero"/>
        <c:auto val="1"/>
        <c:lblAlgn val="ctr"/>
        <c:lblOffset val="100"/>
        <c:noMultiLvlLbl val="0"/>
      </c:catAx>
      <c:valAx>
        <c:axId val="492210840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none"/>
        <c:minorTickMark val="none"/>
        <c:tickLblPos val="nextTo"/>
        <c:crossAx val="4922112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solidFill>
      <a:srgbClr val="FFFFFF"/>
    </a:solidFill>
    <a:ln>
      <a:solidFill>
        <a:srgbClr val="000000"/>
      </a:solidFill>
    </a:ln>
    <a:effectLst>
      <a:outerShdw blurRad="50800" dist="38100" dir="2700000" algn="tl" rotWithShape="0">
        <a:prstClr val="black">
          <a:alpha val="40000"/>
        </a:prstClr>
      </a:outerShdw>
    </a:effectLst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Labor Costs in the</a:t>
            </a:r>
            <a:r>
              <a:rPr lang="en-US" baseline="0"/>
              <a:t> Automotive Industry</a:t>
            </a:r>
            <a:endParaRPr lang="en-US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Germany</c:v>
          </c:tx>
          <c:spPr>
            <a:ln w="57150" cmpd="sng"/>
          </c:spPr>
          <c:marker>
            <c:symbol val="none"/>
          </c:marker>
          <c:cat>
            <c:numRef>
              <c:f>'Labor Costs'!$G$29:$P$29</c:f>
              <c:numCache>
                <c:formatCode>General</c:formatCode>
                <c:ptCount val="10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</c:numCache>
            </c:numRef>
          </c:cat>
          <c:val>
            <c:numRef>
              <c:f>'Labor Costs'!$G$36:$P$36</c:f>
              <c:numCache>
                <c:formatCode>_(* #,##0.00_);_(* \(#,##0.00\);_(* "-"??_);_(@_)</c:formatCode>
                <c:ptCount val="10"/>
                <c:pt idx="0">
                  <c:v>51.11</c:v>
                </c:pt>
                <c:pt idx="1">
                  <c:v>56.29</c:v>
                </c:pt>
                <c:pt idx="2">
                  <c:v>49.31</c:v>
                </c:pt>
                <c:pt idx="3">
                  <c:v>55.53</c:v>
                </c:pt>
                <c:pt idx="4">
                  <c:v>62.29</c:v>
                </c:pt>
                <c:pt idx="5">
                  <c:v>60.81</c:v>
                </c:pt>
                <c:pt idx="6">
                  <c:v>62.86</c:v>
                </c:pt>
                <c:pt idx="7">
                  <c:v>58.27</c:v>
                </c:pt>
                <c:pt idx="8">
                  <c:v>58.97</c:v>
                </c:pt>
                <c:pt idx="9">
                  <c:v>61.78</c:v>
                </c:pt>
              </c:numCache>
            </c:numRef>
          </c:val>
          <c:smooth val="0"/>
        </c:ser>
        <c:ser>
          <c:idx val="1"/>
          <c:order val="1"/>
          <c:tx>
            <c:v>USA</c:v>
          </c:tx>
          <c:spPr>
            <a:ln w="57150" cmpd="sng">
              <a:solidFill>
                <a:schemeClr val="accent5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numRef>
              <c:f>'Labor Costs'!$G$29:$P$29</c:f>
              <c:numCache>
                <c:formatCode>General</c:formatCode>
                <c:ptCount val="10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</c:numCache>
            </c:numRef>
          </c:cat>
          <c:val>
            <c:numRef>
              <c:f>'Labor Costs'!$G$44:$P$44</c:f>
              <c:numCache>
                <c:formatCode>_(* #,##0.00_);_(* \(#,##0.00\);_(* "-"??_);_(@_)</c:formatCode>
                <c:ptCount val="10"/>
                <c:pt idx="0">
                  <c:v>38.299999999999997</c:v>
                </c:pt>
                <c:pt idx="1">
                  <c:v>37.409999999999997</c:v>
                </c:pt>
                <c:pt idx="2">
                  <c:v>32.79</c:v>
                </c:pt>
                <c:pt idx="3">
                  <c:v>35.36</c:v>
                </c:pt>
                <c:pt idx="4">
                  <c:v>36.270000000000003</c:v>
                </c:pt>
                <c:pt idx="5">
                  <c:v>32.380000000000003</c:v>
                </c:pt>
                <c:pt idx="6">
                  <c:v>34.81</c:v>
                </c:pt>
                <c:pt idx="7">
                  <c:v>33.94</c:v>
                </c:pt>
                <c:pt idx="8">
                  <c:v>31.81</c:v>
                </c:pt>
                <c:pt idx="9">
                  <c:v>34.97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'Labor Costs'!$E$38</c:f>
              <c:strCache>
                <c:ptCount val="1"/>
                <c:pt idx="0">
                  <c:v>Japan</c:v>
                </c:pt>
              </c:strCache>
            </c:strRef>
          </c:tx>
          <c:spPr>
            <a:ln w="57150" cmpd="sng"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ymbol val="none"/>
          </c:marker>
          <c:val>
            <c:numRef>
              <c:f>'Labor Costs'!$G$38:$P$38</c:f>
              <c:numCache>
                <c:formatCode>_(* #,##0.00_);_(* \(#,##0.00\);_(* "-"??_);_(@_)</c:formatCode>
                <c:ptCount val="10"/>
                <c:pt idx="0">
                  <c:v>39</c:v>
                </c:pt>
                <c:pt idx="1">
                  <c:v>39.76</c:v>
                </c:pt>
                <c:pt idx="2">
                  <c:v>33.950000000000003</c:v>
                </c:pt>
                <c:pt idx="3">
                  <c:v>35.369999999999997</c:v>
                </c:pt>
                <c:pt idx="4">
                  <c:v>36.049999999999997</c:v>
                </c:pt>
                <c:pt idx="5">
                  <c:v>37.17</c:v>
                </c:pt>
                <c:pt idx="6">
                  <c:v>42.65</c:v>
                </c:pt>
                <c:pt idx="7">
                  <c:v>43.39</c:v>
                </c:pt>
                <c:pt idx="8">
                  <c:v>46.02</c:v>
                </c:pt>
                <c:pt idx="9">
                  <c:v>51.01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'Labor Costs'!$E$43</c:f>
              <c:strCache>
                <c:ptCount val="1"/>
                <c:pt idx="0">
                  <c:v>United Kingdom</c:v>
                </c:pt>
              </c:strCache>
            </c:strRef>
          </c:tx>
          <c:spPr>
            <a:ln w="57150" cmpd="sng">
              <a:solidFill>
                <a:srgbClr val="0000FF"/>
              </a:solidFill>
            </a:ln>
          </c:spPr>
          <c:marker>
            <c:symbol val="none"/>
          </c:marker>
          <c:val>
            <c:numRef>
              <c:f>'Labor Costs'!$G$43:$P$43</c:f>
              <c:numCache>
                <c:formatCode>_(* #,##0.00_);_(* \(#,##0.00\);_(* "-"??_);_(@_)</c:formatCode>
                <c:ptCount val="10"/>
                <c:pt idx="0">
                  <c:v>33.1</c:v>
                </c:pt>
                <c:pt idx="1">
                  <c:v>39.49</c:v>
                </c:pt>
                <c:pt idx="2">
                  <c:v>32.85</c:v>
                </c:pt>
                <c:pt idx="3">
                  <c:v>34.869999999999997</c:v>
                </c:pt>
                <c:pt idx="4">
                  <c:v>36.99</c:v>
                </c:pt>
                <c:pt idx="5">
                  <c:v>33.58</c:v>
                </c:pt>
                <c:pt idx="6">
                  <c:v>31.2</c:v>
                </c:pt>
                <c:pt idx="7">
                  <c:v>30.85</c:v>
                </c:pt>
                <c:pt idx="8">
                  <c:v>30.04</c:v>
                </c:pt>
                <c:pt idx="9">
                  <c:v>33.409999999999997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7641624"/>
        <c:axId val="397642016"/>
      </c:lineChart>
      <c:catAx>
        <c:axId val="397641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97642016"/>
        <c:crosses val="autoZero"/>
        <c:auto val="1"/>
        <c:lblAlgn val="ctr"/>
        <c:lblOffset val="100"/>
        <c:noMultiLvlLbl val="0"/>
      </c:catAx>
      <c:valAx>
        <c:axId val="39764201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Hourly Compensation (USD)</a:t>
                </a:r>
              </a:p>
            </c:rich>
          </c:tx>
          <c:overlay val="0"/>
        </c:title>
        <c:numFmt formatCode="&quot;$&quot;#,##0.00_);\(&quot;$&quot;#,##0.00\)" sourceLinked="0"/>
        <c:majorTickMark val="none"/>
        <c:minorTickMark val="none"/>
        <c:tickLblPos val="nextTo"/>
        <c:crossAx val="3976416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solidFill>
      <a:srgbClr val="FFFFFF"/>
    </a:solidFill>
    <a:ln>
      <a:solidFill>
        <a:schemeClr val="tx1"/>
      </a:solidFill>
    </a:ln>
    <a:effectLst>
      <a:outerShdw blurRad="50800" dist="38100" dir="2700000" algn="tl" rotWithShape="0">
        <a:prstClr val="black">
          <a:alpha val="40000"/>
        </a:prstClr>
      </a:outerShdw>
    </a:effectLst>
  </c:sp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0AABB5-79C6-4A43-BEE1-BCA5147C54A2}" type="doc">
      <dgm:prSet loTypeId="urn:microsoft.com/office/officeart/2008/layout/HexagonCluster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F6B190-EEA6-3F4F-A432-FE6049312506}">
      <dgm:prSet phldrT="[Text]"/>
      <dgm:spPr>
        <a:solidFill>
          <a:srgbClr val="C6D9F1"/>
        </a:solidFill>
        <a:ln>
          <a:solidFill>
            <a:srgbClr val="17375E"/>
          </a:solidFill>
        </a:ln>
      </dgm:spPr>
      <dgm:t>
        <a:bodyPr/>
        <a:lstStyle/>
        <a:p>
          <a:r>
            <a:rPr lang="en-US" dirty="0" smtClean="0">
              <a:solidFill>
                <a:srgbClr val="000000"/>
              </a:solidFill>
              <a:latin typeface="Georgia"/>
              <a:cs typeface="Georgia"/>
            </a:rPr>
            <a:t>Cost of Capital</a:t>
          </a:r>
          <a:endParaRPr lang="en-US" dirty="0">
            <a:solidFill>
              <a:srgbClr val="000000"/>
            </a:solidFill>
            <a:latin typeface="Georgia"/>
            <a:cs typeface="Georgia"/>
          </a:endParaRPr>
        </a:p>
      </dgm:t>
    </dgm:pt>
    <dgm:pt modelId="{7E5ABFB0-1ADF-8047-A732-AE8EC9D3FD12}" type="parTrans" cxnId="{2F9438C2-55E8-4F44-AE19-9A6B014B90F4}">
      <dgm:prSet/>
      <dgm:spPr/>
      <dgm:t>
        <a:bodyPr/>
        <a:lstStyle/>
        <a:p>
          <a:endParaRPr lang="en-US"/>
        </a:p>
      </dgm:t>
    </dgm:pt>
    <dgm:pt modelId="{710C33DA-009C-8048-B32F-B03D5D800789}" type="sibTrans" cxnId="{2F9438C2-55E8-4F44-AE19-9A6B014B90F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en-US"/>
        </a:p>
      </dgm:t>
    </dgm:pt>
    <dgm:pt modelId="{D1BB6678-62E2-8B49-8343-CBBFD7AD6CDE}">
      <dgm:prSet phldrT="[Text]"/>
      <dgm:spPr>
        <a:solidFill>
          <a:srgbClr val="C6D9F1"/>
        </a:solidFill>
        <a:ln>
          <a:solidFill>
            <a:srgbClr val="17375E"/>
          </a:solidFill>
        </a:ln>
      </dgm:spPr>
      <dgm:t>
        <a:bodyPr/>
        <a:lstStyle/>
        <a:p>
          <a:r>
            <a:rPr lang="en-US" dirty="0" smtClean="0">
              <a:solidFill>
                <a:srgbClr val="000000"/>
              </a:solidFill>
              <a:latin typeface="Georgia"/>
              <a:cs typeface="Georgia"/>
            </a:rPr>
            <a:t>Regulatory/Union Concerns</a:t>
          </a:r>
          <a:endParaRPr lang="en-US" dirty="0">
            <a:solidFill>
              <a:srgbClr val="000000"/>
            </a:solidFill>
            <a:latin typeface="Georgia"/>
            <a:cs typeface="Georgia"/>
          </a:endParaRPr>
        </a:p>
      </dgm:t>
    </dgm:pt>
    <dgm:pt modelId="{85BFD7D4-6F5C-8340-A339-A5063C0D5AB8}" type="parTrans" cxnId="{62E471CD-4F5C-374D-A12B-8D03A6A2D736}">
      <dgm:prSet/>
      <dgm:spPr/>
      <dgm:t>
        <a:bodyPr/>
        <a:lstStyle/>
        <a:p>
          <a:endParaRPr lang="en-US"/>
        </a:p>
      </dgm:t>
    </dgm:pt>
    <dgm:pt modelId="{CFB668F7-230E-1547-ADD2-5D00D5F8EF3C}" type="sibTrans" cxnId="{62E471CD-4F5C-374D-A12B-8D03A6A2D736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en-US"/>
        </a:p>
      </dgm:t>
    </dgm:pt>
    <dgm:pt modelId="{F1D31226-C814-7D43-9AB6-04885893D2CA}">
      <dgm:prSet phldrT="[Text]"/>
      <dgm:spPr>
        <a:solidFill>
          <a:schemeClr val="tx2">
            <a:lumMod val="20000"/>
            <a:lumOff val="80000"/>
          </a:schemeClr>
        </a:solidFill>
        <a:ln>
          <a:solidFill>
            <a:srgbClr val="17375E"/>
          </a:solidFill>
        </a:ln>
      </dgm:spPr>
      <dgm:t>
        <a:bodyPr/>
        <a:lstStyle/>
        <a:p>
          <a:r>
            <a:rPr lang="en-US" dirty="0" smtClean="0">
              <a:solidFill>
                <a:srgbClr val="000000"/>
              </a:solidFill>
              <a:latin typeface="Georgia"/>
              <a:cs typeface="Georgia"/>
            </a:rPr>
            <a:t>Economies of Scale</a:t>
          </a:r>
          <a:endParaRPr lang="en-US" dirty="0">
            <a:solidFill>
              <a:srgbClr val="000000"/>
            </a:solidFill>
            <a:latin typeface="Georgia"/>
            <a:cs typeface="Georgia"/>
          </a:endParaRPr>
        </a:p>
      </dgm:t>
    </dgm:pt>
    <dgm:pt modelId="{2DE2D629-D717-7D42-BA8F-56631D2F114E}" type="parTrans" cxnId="{97D54798-5B66-774C-B5A6-4A5AAE1996DB}">
      <dgm:prSet/>
      <dgm:spPr/>
      <dgm:t>
        <a:bodyPr/>
        <a:lstStyle/>
        <a:p>
          <a:endParaRPr lang="en-US"/>
        </a:p>
      </dgm:t>
    </dgm:pt>
    <dgm:pt modelId="{D40DD198-183D-044D-AAF0-E2FCD92866A8}" type="sibTrans" cxnId="{97D54798-5B66-774C-B5A6-4A5AAE1996DB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en-US"/>
        </a:p>
      </dgm:t>
    </dgm:pt>
    <dgm:pt modelId="{C7DFD547-D13A-4605-96D8-21D43952A497}">
      <dgm:prSet phldrT="[Text]"/>
      <dgm:spPr>
        <a:solidFill>
          <a:srgbClr val="C6D9F1"/>
        </a:solidFill>
        <a:ln>
          <a:solidFill>
            <a:srgbClr val="17375E"/>
          </a:solidFill>
        </a:ln>
      </dgm:spPr>
      <dgm:t>
        <a:bodyPr/>
        <a:lstStyle/>
        <a:p>
          <a:r>
            <a:rPr lang="en-US" dirty="0" smtClean="0">
              <a:solidFill>
                <a:srgbClr val="000000"/>
              </a:solidFill>
              <a:latin typeface="Georgia"/>
              <a:cs typeface="Georgia"/>
            </a:rPr>
            <a:t>Currency Risks</a:t>
          </a:r>
          <a:endParaRPr lang="en-US" dirty="0">
            <a:solidFill>
              <a:srgbClr val="000000"/>
            </a:solidFill>
            <a:latin typeface="Georgia"/>
            <a:cs typeface="Georgia"/>
          </a:endParaRPr>
        </a:p>
      </dgm:t>
    </dgm:pt>
    <dgm:pt modelId="{3ED510AB-2966-44C8-8FA7-B2F4674189D2}" type="parTrans" cxnId="{E5617886-DA60-4DBC-A6F4-025A4DD4CD02}">
      <dgm:prSet/>
      <dgm:spPr/>
      <dgm:t>
        <a:bodyPr/>
        <a:lstStyle/>
        <a:p>
          <a:endParaRPr lang="fr-FR"/>
        </a:p>
      </dgm:t>
    </dgm:pt>
    <dgm:pt modelId="{198BACCD-D647-4673-8B7B-1C6921DE6B37}" type="sibTrans" cxnId="{E5617886-DA60-4DBC-A6F4-025A4DD4CD02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fr-FR"/>
        </a:p>
      </dgm:t>
    </dgm:pt>
    <dgm:pt modelId="{B69BC439-CE41-014E-905A-6FE4B06CA7EB}" type="pres">
      <dgm:prSet presAssocID="{4C0AABB5-79C6-4A43-BEE1-BCA5147C54A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fr-FR"/>
        </a:p>
      </dgm:t>
    </dgm:pt>
    <dgm:pt modelId="{D6D6A8DE-A981-A142-83CB-F0F2D3ACFADA}" type="pres">
      <dgm:prSet presAssocID="{91F6B190-EEA6-3F4F-A432-FE6049312506}" presName="text1" presStyleCnt="0"/>
      <dgm:spPr/>
    </dgm:pt>
    <dgm:pt modelId="{ED127E5A-F721-F741-973A-D56EDE62F6E5}" type="pres">
      <dgm:prSet presAssocID="{91F6B190-EEA6-3F4F-A432-FE6049312506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F5A46AE-97CF-E94A-AB7B-25F2249E5921}" type="pres">
      <dgm:prSet presAssocID="{91F6B190-EEA6-3F4F-A432-FE6049312506}" presName="textaccent1" presStyleCnt="0"/>
      <dgm:spPr/>
    </dgm:pt>
    <dgm:pt modelId="{C0A1C6F5-19A8-D24D-A9E9-E288B374EFAA}" type="pres">
      <dgm:prSet presAssocID="{91F6B190-EEA6-3F4F-A432-FE6049312506}" presName="accentRepeatNode" presStyleLbl="solidAlignAcc1" presStyleIdx="0" presStyleCnt="8"/>
      <dgm:spPr>
        <a:noFill/>
        <a:ln>
          <a:noFill/>
        </a:ln>
      </dgm:spPr>
    </dgm:pt>
    <dgm:pt modelId="{D698B62F-9FD2-F84D-BD9C-522850B86AAE}" type="pres">
      <dgm:prSet presAssocID="{710C33DA-009C-8048-B32F-B03D5D800789}" presName="image1" presStyleCnt="0"/>
      <dgm:spPr/>
    </dgm:pt>
    <dgm:pt modelId="{A939FDFA-1E13-214F-A6AA-6358350D9E90}" type="pres">
      <dgm:prSet presAssocID="{710C33DA-009C-8048-B32F-B03D5D800789}" presName="imageRepeatNode" presStyleLbl="alignAcc1" presStyleIdx="0" presStyleCnt="4"/>
      <dgm:spPr/>
      <dgm:t>
        <a:bodyPr/>
        <a:lstStyle/>
        <a:p>
          <a:endParaRPr lang="fr-FR"/>
        </a:p>
      </dgm:t>
    </dgm:pt>
    <dgm:pt modelId="{B3FB818A-A271-0D4C-BD0B-06F3E2C66A4E}" type="pres">
      <dgm:prSet presAssocID="{710C33DA-009C-8048-B32F-B03D5D800789}" presName="imageaccent1" presStyleCnt="0"/>
      <dgm:spPr/>
    </dgm:pt>
    <dgm:pt modelId="{A8A12474-6CAF-B24F-B08A-40119E8D7855}" type="pres">
      <dgm:prSet presAssocID="{710C33DA-009C-8048-B32F-B03D5D800789}" presName="accentRepeatNode" presStyleLbl="solidAlignAcc1" presStyleIdx="1" presStyleCnt="8"/>
      <dgm:spPr>
        <a:noFill/>
        <a:ln>
          <a:noFill/>
        </a:ln>
      </dgm:spPr>
    </dgm:pt>
    <dgm:pt modelId="{5EDF7C67-9D9C-6542-AB57-423338B5FCD2}" type="pres">
      <dgm:prSet presAssocID="{D1BB6678-62E2-8B49-8343-CBBFD7AD6CDE}" presName="text2" presStyleCnt="0"/>
      <dgm:spPr/>
    </dgm:pt>
    <dgm:pt modelId="{8CC52C33-09FB-F04D-9585-F7F51FBB1607}" type="pres">
      <dgm:prSet presAssocID="{D1BB6678-62E2-8B49-8343-CBBFD7AD6CDE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88003F-57B8-7A4F-A56D-9F1F37E7884E}" type="pres">
      <dgm:prSet presAssocID="{D1BB6678-62E2-8B49-8343-CBBFD7AD6CDE}" presName="textaccent2" presStyleCnt="0"/>
      <dgm:spPr/>
    </dgm:pt>
    <dgm:pt modelId="{79601997-EE0B-DE47-9CE3-2B62E6F75717}" type="pres">
      <dgm:prSet presAssocID="{D1BB6678-62E2-8B49-8343-CBBFD7AD6CDE}" presName="accentRepeatNode" presStyleLbl="solidAlignAcc1" presStyleIdx="2" presStyleCnt="8"/>
      <dgm:spPr>
        <a:noFill/>
        <a:ln>
          <a:noFill/>
        </a:ln>
      </dgm:spPr>
    </dgm:pt>
    <dgm:pt modelId="{85153110-21D5-1E42-ACE1-C121F473A054}" type="pres">
      <dgm:prSet presAssocID="{CFB668F7-230E-1547-ADD2-5D00D5F8EF3C}" presName="image2" presStyleCnt="0"/>
      <dgm:spPr/>
    </dgm:pt>
    <dgm:pt modelId="{FFF4F566-D355-884C-A190-1A6B8C34064F}" type="pres">
      <dgm:prSet presAssocID="{CFB668F7-230E-1547-ADD2-5D00D5F8EF3C}" presName="imageRepeatNode" presStyleLbl="alignAcc1" presStyleIdx="1" presStyleCnt="4"/>
      <dgm:spPr/>
      <dgm:t>
        <a:bodyPr/>
        <a:lstStyle/>
        <a:p>
          <a:endParaRPr lang="fr-FR"/>
        </a:p>
      </dgm:t>
    </dgm:pt>
    <dgm:pt modelId="{606776AD-0C57-3541-93EF-87C221FAAF04}" type="pres">
      <dgm:prSet presAssocID="{CFB668F7-230E-1547-ADD2-5D00D5F8EF3C}" presName="imageaccent2" presStyleCnt="0"/>
      <dgm:spPr/>
    </dgm:pt>
    <dgm:pt modelId="{A6B0BC45-6319-8D4F-8768-DFB232AA5EF5}" type="pres">
      <dgm:prSet presAssocID="{CFB668F7-230E-1547-ADD2-5D00D5F8EF3C}" presName="accentRepeatNode" presStyleLbl="solidAlignAcc1" presStyleIdx="3" presStyleCnt="8"/>
      <dgm:spPr>
        <a:noFill/>
        <a:ln>
          <a:noFill/>
        </a:ln>
      </dgm:spPr>
    </dgm:pt>
    <dgm:pt modelId="{D8EEF10E-F32C-1F4B-A006-DA5D8F377A0B}" type="pres">
      <dgm:prSet presAssocID="{F1D31226-C814-7D43-9AB6-04885893D2CA}" presName="text3" presStyleCnt="0"/>
      <dgm:spPr/>
    </dgm:pt>
    <dgm:pt modelId="{8721009C-2C2C-9845-88AD-40C5DE955DAE}" type="pres">
      <dgm:prSet presAssocID="{F1D31226-C814-7D43-9AB6-04885893D2CA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4AB14-BF7B-D64F-931B-1FFA91A52D70}" type="pres">
      <dgm:prSet presAssocID="{F1D31226-C814-7D43-9AB6-04885893D2CA}" presName="textaccent3" presStyleCnt="0"/>
      <dgm:spPr/>
    </dgm:pt>
    <dgm:pt modelId="{DD71D17F-8BB3-0F44-9265-869026057126}" type="pres">
      <dgm:prSet presAssocID="{F1D31226-C814-7D43-9AB6-04885893D2CA}" presName="accentRepeatNode" presStyleLbl="solidAlignAcc1" presStyleIdx="4" presStyleCnt="8"/>
      <dgm:spPr>
        <a:noFill/>
        <a:ln>
          <a:noFill/>
        </a:ln>
      </dgm:spPr>
    </dgm:pt>
    <dgm:pt modelId="{B17752AD-A77A-0B43-AAEA-7A5BB85206FC}" type="pres">
      <dgm:prSet presAssocID="{D40DD198-183D-044D-AAF0-E2FCD92866A8}" presName="image3" presStyleCnt="0"/>
      <dgm:spPr/>
    </dgm:pt>
    <dgm:pt modelId="{EF2E6859-114E-D643-B043-7C6E8602C1AA}" type="pres">
      <dgm:prSet presAssocID="{D40DD198-183D-044D-AAF0-E2FCD92866A8}" presName="imageRepeatNode" presStyleLbl="alignAcc1" presStyleIdx="2" presStyleCnt="4"/>
      <dgm:spPr/>
      <dgm:t>
        <a:bodyPr/>
        <a:lstStyle/>
        <a:p>
          <a:endParaRPr lang="fr-FR"/>
        </a:p>
      </dgm:t>
    </dgm:pt>
    <dgm:pt modelId="{17A02143-F511-F44D-8C74-CA066161C725}" type="pres">
      <dgm:prSet presAssocID="{D40DD198-183D-044D-AAF0-E2FCD92866A8}" presName="imageaccent3" presStyleCnt="0"/>
      <dgm:spPr/>
    </dgm:pt>
    <dgm:pt modelId="{A7473118-7387-B54E-8669-1CAA349A55DC}" type="pres">
      <dgm:prSet presAssocID="{D40DD198-183D-044D-AAF0-E2FCD92866A8}" presName="accentRepeatNode" presStyleLbl="solidAlignAcc1" presStyleIdx="5" presStyleCnt="8"/>
      <dgm:spPr>
        <a:noFill/>
        <a:ln>
          <a:noFill/>
        </a:ln>
      </dgm:spPr>
    </dgm:pt>
    <dgm:pt modelId="{7B3231BB-1EE2-4160-82D7-434756C62946}" type="pres">
      <dgm:prSet presAssocID="{C7DFD547-D13A-4605-96D8-21D43952A497}" presName="text4" presStyleCnt="0"/>
      <dgm:spPr/>
    </dgm:pt>
    <dgm:pt modelId="{AB1F6BA7-F2C5-4943-A1E0-347BEA4FDF70}" type="pres">
      <dgm:prSet presAssocID="{C7DFD547-D13A-4605-96D8-21D43952A497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6422A3-3922-4EB2-B3A5-AB520444BF2F}" type="pres">
      <dgm:prSet presAssocID="{C7DFD547-D13A-4605-96D8-21D43952A497}" presName="textaccent4" presStyleCnt="0"/>
      <dgm:spPr/>
    </dgm:pt>
    <dgm:pt modelId="{6A7F6928-CBED-4A62-96D6-6A75D9156C3A}" type="pres">
      <dgm:prSet presAssocID="{C7DFD547-D13A-4605-96D8-21D43952A497}" presName="accentRepeatNode" presStyleLbl="solidAlignAcc1" presStyleIdx="6" presStyleCnt="8"/>
      <dgm:spPr/>
    </dgm:pt>
    <dgm:pt modelId="{3C18679E-3BDC-413F-9897-C2317C58D709}" type="pres">
      <dgm:prSet presAssocID="{198BACCD-D647-4673-8B7B-1C6921DE6B37}" presName="image4" presStyleCnt="0"/>
      <dgm:spPr/>
    </dgm:pt>
    <dgm:pt modelId="{19DD8C11-0EB6-4428-927E-D9719937845D}" type="pres">
      <dgm:prSet presAssocID="{198BACCD-D647-4673-8B7B-1C6921DE6B37}" presName="imageRepeatNode" presStyleLbl="alignAcc1" presStyleIdx="3" presStyleCnt="4"/>
      <dgm:spPr/>
      <dgm:t>
        <a:bodyPr/>
        <a:lstStyle/>
        <a:p>
          <a:endParaRPr lang="fr-FR"/>
        </a:p>
      </dgm:t>
    </dgm:pt>
    <dgm:pt modelId="{919CB5FC-ED94-491B-A0F0-3CB3EC6B7604}" type="pres">
      <dgm:prSet presAssocID="{198BACCD-D647-4673-8B7B-1C6921DE6B37}" presName="imageaccent4" presStyleCnt="0"/>
      <dgm:spPr/>
    </dgm:pt>
    <dgm:pt modelId="{D11C6B06-2DC7-4D42-A040-42421476B35C}" type="pres">
      <dgm:prSet presAssocID="{198BACCD-D647-4673-8B7B-1C6921DE6B37}" presName="accentRepeatNode" presStyleLbl="solidAlignAcc1" presStyleIdx="7" presStyleCnt="8"/>
      <dgm:spPr/>
    </dgm:pt>
  </dgm:ptLst>
  <dgm:cxnLst>
    <dgm:cxn modelId="{62E471CD-4F5C-374D-A12B-8D03A6A2D736}" srcId="{4C0AABB5-79C6-4A43-BEE1-BCA5147C54A2}" destId="{D1BB6678-62E2-8B49-8343-CBBFD7AD6CDE}" srcOrd="1" destOrd="0" parTransId="{85BFD7D4-6F5C-8340-A339-A5063C0D5AB8}" sibTransId="{CFB668F7-230E-1547-ADD2-5D00D5F8EF3C}"/>
    <dgm:cxn modelId="{BA1C06EE-81C6-AA4E-A4A8-3542939F6D65}" type="presOf" srcId="{710C33DA-009C-8048-B32F-B03D5D800789}" destId="{A939FDFA-1E13-214F-A6AA-6358350D9E90}" srcOrd="0" destOrd="0" presId="urn:microsoft.com/office/officeart/2008/layout/HexagonCluster"/>
    <dgm:cxn modelId="{272B9BBF-B8B7-EF4F-9800-D3D653B3F793}" type="presOf" srcId="{4C0AABB5-79C6-4A43-BEE1-BCA5147C54A2}" destId="{B69BC439-CE41-014E-905A-6FE4B06CA7EB}" srcOrd="0" destOrd="0" presId="urn:microsoft.com/office/officeart/2008/layout/HexagonCluster"/>
    <dgm:cxn modelId="{2F9438C2-55E8-4F44-AE19-9A6B014B90F4}" srcId="{4C0AABB5-79C6-4A43-BEE1-BCA5147C54A2}" destId="{91F6B190-EEA6-3F4F-A432-FE6049312506}" srcOrd="0" destOrd="0" parTransId="{7E5ABFB0-1ADF-8047-A732-AE8EC9D3FD12}" sibTransId="{710C33DA-009C-8048-B32F-B03D5D800789}"/>
    <dgm:cxn modelId="{E769DA10-3861-4B9F-8BC1-DCF8413B769D}" type="presOf" srcId="{198BACCD-D647-4673-8B7B-1C6921DE6B37}" destId="{19DD8C11-0EB6-4428-927E-D9719937845D}" srcOrd="0" destOrd="0" presId="urn:microsoft.com/office/officeart/2008/layout/HexagonCluster"/>
    <dgm:cxn modelId="{97D54798-5B66-774C-B5A6-4A5AAE1996DB}" srcId="{4C0AABB5-79C6-4A43-BEE1-BCA5147C54A2}" destId="{F1D31226-C814-7D43-9AB6-04885893D2CA}" srcOrd="2" destOrd="0" parTransId="{2DE2D629-D717-7D42-BA8F-56631D2F114E}" sibTransId="{D40DD198-183D-044D-AAF0-E2FCD92866A8}"/>
    <dgm:cxn modelId="{0CE27135-A064-6940-B715-40F5D7D3BBDB}" type="presOf" srcId="{CFB668F7-230E-1547-ADD2-5D00D5F8EF3C}" destId="{FFF4F566-D355-884C-A190-1A6B8C34064F}" srcOrd="0" destOrd="0" presId="urn:microsoft.com/office/officeart/2008/layout/HexagonCluster"/>
    <dgm:cxn modelId="{FED19168-D478-C546-8B0F-504D28642A10}" type="presOf" srcId="{D40DD198-183D-044D-AAF0-E2FCD92866A8}" destId="{EF2E6859-114E-D643-B043-7C6E8602C1AA}" srcOrd="0" destOrd="0" presId="urn:microsoft.com/office/officeart/2008/layout/HexagonCluster"/>
    <dgm:cxn modelId="{DFE13848-AB6F-384A-A5E2-3EF3CE151284}" type="presOf" srcId="{91F6B190-EEA6-3F4F-A432-FE6049312506}" destId="{ED127E5A-F721-F741-973A-D56EDE62F6E5}" srcOrd="0" destOrd="0" presId="urn:microsoft.com/office/officeart/2008/layout/HexagonCluster"/>
    <dgm:cxn modelId="{FD52E1E3-AB13-4E83-B54F-26D49DC4BDD9}" type="presOf" srcId="{C7DFD547-D13A-4605-96D8-21D43952A497}" destId="{AB1F6BA7-F2C5-4943-A1E0-347BEA4FDF70}" srcOrd="0" destOrd="0" presId="urn:microsoft.com/office/officeart/2008/layout/HexagonCluster"/>
    <dgm:cxn modelId="{77AC3432-8223-BA4F-8F93-953506AEF91F}" type="presOf" srcId="{D1BB6678-62E2-8B49-8343-CBBFD7AD6CDE}" destId="{8CC52C33-09FB-F04D-9585-F7F51FBB1607}" srcOrd="0" destOrd="0" presId="urn:microsoft.com/office/officeart/2008/layout/HexagonCluster"/>
    <dgm:cxn modelId="{E5617886-DA60-4DBC-A6F4-025A4DD4CD02}" srcId="{4C0AABB5-79C6-4A43-BEE1-BCA5147C54A2}" destId="{C7DFD547-D13A-4605-96D8-21D43952A497}" srcOrd="3" destOrd="0" parTransId="{3ED510AB-2966-44C8-8FA7-B2F4674189D2}" sibTransId="{198BACCD-D647-4673-8B7B-1C6921DE6B37}"/>
    <dgm:cxn modelId="{859C578D-7306-7545-A7BD-A68F4923D97A}" type="presOf" srcId="{F1D31226-C814-7D43-9AB6-04885893D2CA}" destId="{8721009C-2C2C-9845-88AD-40C5DE955DAE}" srcOrd="0" destOrd="0" presId="urn:microsoft.com/office/officeart/2008/layout/HexagonCluster"/>
    <dgm:cxn modelId="{396B83E0-D63B-C547-853D-AB5641A8CC4F}" type="presParOf" srcId="{B69BC439-CE41-014E-905A-6FE4B06CA7EB}" destId="{D6D6A8DE-A981-A142-83CB-F0F2D3ACFADA}" srcOrd="0" destOrd="0" presId="urn:microsoft.com/office/officeart/2008/layout/HexagonCluster"/>
    <dgm:cxn modelId="{A3283209-1927-BD43-8EE7-93937A9837D9}" type="presParOf" srcId="{D6D6A8DE-A981-A142-83CB-F0F2D3ACFADA}" destId="{ED127E5A-F721-F741-973A-D56EDE62F6E5}" srcOrd="0" destOrd="0" presId="urn:microsoft.com/office/officeart/2008/layout/HexagonCluster"/>
    <dgm:cxn modelId="{6B825177-6A69-C248-ACC3-9444638E6630}" type="presParOf" srcId="{B69BC439-CE41-014E-905A-6FE4B06CA7EB}" destId="{4F5A46AE-97CF-E94A-AB7B-25F2249E5921}" srcOrd="1" destOrd="0" presId="urn:microsoft.com/office/officeart/2008/layout/HexagonCluster"/>
    <dgm:cxn modelId="{AB6C9187-6F9F-344E-8726-EFC5A0E6FE4C}" type="presParOf" srcId="{4F5A46AE-97CF-E94A-AB7B-25F2249E5921}" destId="{C0A1C6F5-19A8-D24D-A9E9-E288B374EFAA}" srcOrd="0" destOrd="0" presId="urn:microsoft.com/office/officeart/2008/layout/HexagonCluster"/>
    <dgm:cxn modelId="{B36CABC3-EF38-5641-91EA-06E7B3CBE309}" type="presParOf" srcId="{B69BC439-CE41-014E-905A-6FE4B06CA7EB}" destId="{D698B62F-9FD2-F84D-BD9C-522850B86AAE}" srcOrd="2" destOrd="0" presId="urn:microsoft.com/office/officeart/2008/layout/HexagonCluster"/>
    <dgm:cxn modelId="{7F7EF119-6B3F-584E-8811-08370294B620}" type="presParOf" srcId="{D698B62F-9FD2-F84D-BD9C-522850B86AAE}" destId="{A939FDFA-1E13-214F-A6AA-6358350D9E90}" srcOrd="0" destOrd="0" presId="urn:microsoft.com/office/officeart/2008/layout/HexagonCluster"/>
    <dgm:cxn modelId="{5A772ECD-4013-9F4A-8398-AC30DC659E1F}" type="presParOf" srcId="{B69BC439-CE41-014E-905A-6FE4B06CA7EB}" destId="{B3FB818A-A271-0D4C-BD0B-06F3E2C66A4E}" srcOrd="3" destOrd="0" presId="urn:microsoft.com/office/officeart/2008/layout/HexagonCluster"/>
    <dgm:cxn modelId="{279F7835-0DF9-8643-99D6-AD96E831F34D}" type="presParOf" srcId="{B3FB818A-A271-0D4C-BD0B-06F3E2C66A4E}" destId="{A8A12474-6CAF-B24F-B08A-40119E8D7855}" srcOrd="0" destOrd="0" presId="urn:microsoft.com/office/officeart/2008/layout/HexagonCluster"/>
    <dgm:cxn modelId="{433B44E3-6C54-4A46-AB41-53257D082D21}" type="presParOf" srcId="{B69BC439-CE41-014E-905A-6FE4B06CA7EB}" destId="{5EDF7C67-9D9C-6542-AB57-423338B5FCD2}" srcOrd="4" destOrd="0" presId="urn:microsoft.com/office/officeart/2008/layout/HexagonCluster"/>
    <dgm:cxn modelId="{95B8DD4B-605A-4843-9F71-D9867C8AB246}" type="presParOf" srcId="{5EDF7C67-9D9C-6542-AB57-423338B5FCD2}" destId="{8CC52C33-09FB-F04D-9585-F7F51FBB1607}" srcOrd="0" destOrd="0" presId="urn:microsoft.com/office/officeart/2008/layout/HexagonCluster"/>
    <dgm:cxn modelId="{C061D6C1-4260-734A-872D-4884C8C973B1}" type="presParOf" srcId="{B69BC439-CE41-014E-905A-6FE4B06CA7EB}" destId="{6088003F-57B8-7A4F-A56D-9F1F37E7884E}" srcOrd="5" destOrd="0" presId="urn:microsoft.com/office/officeart/2008/layout/HexagonCluster"/>
    <dgm:cxn modelId="{D350E1DA-D572-7740-89EC-16E692573F61}" type="presParOf" srcId="{6088003F-57B8-7A4F-A56D-9F1F37E7884E}" destId="{79601997-EE0B-DE47-9CE3-2B62E6F75717}" srcOrd="0" destOrd="0" presId="urn:microsoft.com/office/officeart/2008/layout/HexagonCluster"/>
    <dgm:cxn modelId="{49D172BE-801E-7E49-B287-181470C11AC5}" type="presParOf" srcId="{B69BC439-CE41-014E-905A-6FE4B06CA7EB}" destId="{85153110-21D5-1E42-ACE1-C121F473A054}" srcOrd="6" destOrd="0" presId="urn:microsoft.com/office/officeart/2008/layout/HexagonCluster"/>
    <dgm:cxn modelId="{C57CC432-6F1C-814A-B221-52145CABCD3F}" type="presParOf" srcId="{85153110-21D5-1E42-ACE1-C121F473A054}" destId="{FFF4F566-D355-884C-A190-1A6B8C34064F}" srcOrd="0" destOrd="0" presId="urn:microsoft.com/office/officeart/2008/layout/HexagonCluster"/>
    <dgm:cxn modelId="{7AF5A095-967A-BB48-81C6-F6E63EEF5528}" type="presParOf" srcId="{B69BC439-CE41-014E-905A-6FE4B06CA7EB}" destId="{606776AD-0C57-3541-93EF-87C221FAAF04}" srcOrd="7" destOrd="0" presId="urn:microsoft.com/office/officeart/2008/layout/HexagonCluster"/>
    <dgm:cxn modelId="{5BC68C8A-F79D-074E-97C3-6A512C867780}" type="presParOf" srcId="{606776AD-0C57-3541-93EF-87C221FAAF04}" destId="{A6B0BC45-6319-8D4F-8768-DFB232AA5EF5}" srcOrd="0" destOrd="0" presId="urn:microsoft.com/office/officeart/2008/layout/HexagonCluster"/>
    <dgm:cxn modelId="{91EA91DE-9378-054B-8508-389433DCDC54}" type="presParOf" srcId="{B69BC439-CE41-014E-905A-6FE4B06CA7EB}" destId="{D8EEF10E-F32C-1F4B-A006-DA5D8F377A0B}" srcOrd="8" destOrd="0" presId="urn:microsoft.com/office/officeart/2008/layout/HexagonCluster"/>
    <dgm:cxn modelId="{DA666448-09CA-EF48-83CA-E3EBA760A556}" type="presParOf" srcId="{D8EEF10E-F32C-1F4B-A006-DA5D8F377A0B}" destId="{8721009C-2C2C-9845-88AD-40C5DE955DAE}" srcOrd="0" destOrd="0" presId="urn:microsoft.com/office/officeart/2008/layout/HexagonCluster"/>
    <dgm:cxn modelId="{DAEA7165-5950-034C-B220-D41AFC31C6D3}" type="presParOf" srcId="{B69BC439-CE41-014E-905A-6FE4B06CA7EB}" destId="{8CC4AB14-BF7B-D64F-931B-1FFA91A52D70}" srcOrd="9" destOrd="0" presId="urn:microsoft.com/office/officeart/2008/layout/HexagonCluster"/>
    <dgm:cxn modelId="{FE8F7BC3-419D-0749-95F1-37A5AF1F23FE}" type="presParOf" srcId="{8CC4AB14-BF7B-D64F-931B-1FFA91A52D70}" destId="{DD71D17F-8BB3-0F44-9265-869026057126}" srcOrd="0" destOrd="0" presId="urn:microsoft.com/office/officeart/2008/layout/HexagonCluster"/>
    <dgm:cxn modelId="{4CF992A9-DEC3-D349-B4AE-EC41C98B84E7}" type="presParOf" srcId="{B69BC439-CE41-014E-905A-6FE4B06CA7EB}" destId="{B17752AD-A77A-0B43-AAEA-7A5BB85206FC}" srcOrd="10" destOrd="0" presId="urn:microsoft.com/office/officeart/2008/layout/HexagonCluster"/>
    <dgm:cxn modelId="{B47333BB-3696-1745-B4ED-A271D7A07BF8}" type="presParOf" srcId="{B17752AD-A77A-0B43-AAEA-7A5BB85206FC}" destId="{EF2E6859-114E-D643-B043-7C6E8602C1AA}" srcOrd="0" destOrd="0" presId="urn:microsoft.com/office/officeart/2008/layout/HexagonCluster"/>
    <dgm:cxn modelId="{C1AA4E6F-A861-E644-84AF-D98DFEF00CB2}" type="presParOf" srcId="{B69BC439-CE41-014E-905A-6FE4B06CA7EB}" destId="{17A02143-F511-F44D-8C74-CA066161C725}" srcOrd="11" destOrd="0" presId="urn:microsoft.com/office/officeart/2008/layout/HexagonCluster"/>
    <dgm:cxn modelId="{A59023A7-BBD1-8B4B-9DB8-80FEA2D1BC4D}" type="presParOf" srcId="{17A02143-F511-F44D-8C74-CA066161C725}" destId="{A7473118-7387-B54E-8669-1CAA349A55DC}" srcOrd="0" destOrd="0" presId="urn:microsoft.com/office/officeart/2008/layout/HexagonCluster"/>
    <dgm:cxn modelId="{B216E7D0-76D4-40F3-B547-46885F70A2B7}" type="presParOf" srcId="{B69BC439-CE41-014E-905A-6FE4B06CA7EB}" destId="{7B3231BB-1EE2-4160-82D7-434756C62946}" srcOrd="12" destOrd="0" presId="urn:microsoft.com/office/officeart/2008/layout/HexagonCluster"/>
    <dgm:cxn modelId="{EA917527-1E68-43FD-BEDA-F806374F94ED}" type="presParOf" srcId="{7B3231BB-1EE2-4160-82D7-434756C62946}" destId="{AB1F6BA7-F2C5-4943-A1E0-347BEA4FDF70}" srcOrd="0" destOrd="0" presId="urn:microsoft.com/office/officeart/2008/layout/HexagonCluster"/>
    <dgm:cxn modelId="{6B763FA4-9847-4959-B265-BE80FF71C5A7}" type="presParOf" srcId="{B69BC439-CE41-014E-905A-6FE4B06CA7EB}" destId="{0D6422A3-3922-4EB2-B3A5-AB520444BF2F}" srcOrd="13" destOrd="0" presId="urn:microsoft.com/office/officeart/2008/layout/HexagonCluster"/>
    <dgm:cxn modelId="{E67DE750-D58B-454B-BA7D-E4BA8B289791}" type="presParOf" srcId="{0D6422A3-3922-4EB2-B3A5-AB520444BF2F}" destId="{6A7F6928-CBED-4A62-96D6-6A75D9156C3A}" srcOrd="0" destOrd="0" presId="urn:microsoft.com/office/officeart/2008/layout/HexagonCluster"/>
    <dgm:cxn modelId="{CFB2524E-4A67-4708-AB39-873E4B6B7D23}" type="presParOf" srcId="{B69BC439-CE41-014E-905A-6FE4B06CA7EB}" destId="{3C18679E-3BDC-413F-9897-C2317C58D709}" srcOrd="14" destOrd="0" presId="urn:microsoft.com/office/officeart/2008/layout/HexagonCluster"/>
    <dgm:cxn modelId="{47D55DC0-AE09-4D18-B375-1F016E3D92EB}" type="presParOf" srcId="{3C18679E-3BDC-413F-9897-C2317C58D709}" destId="{19DD8C11-0EB6-4428-927E-D9719937845D}" srcOrd="0" destOrd="0" presId="urn:microsoft.com/office/officeart/2008/layout/HexagonCluster"/>
    <dgm:cxn modelId="{F7CC646D-D5C9-4B90-851F-BF627AC031F6}" type="presParOf" srcId="{B69BC439-CE41-014E-905A-6FE4B06CA7EB}" destId="{919CB5FC-ED94-491B-A0F0-3CB3EC6B7604}" srcOrd="15" destOrd="0" presId="urn:microsoft.com/office/officeart/2008/layout/HexagonCluster"/>
    <dgm:cxn modelId="{FD0CD3D3-733E-4AC0-8953-628E75907B79}" type="presParOf" srcId="{919CB5FC-ED94-491B-A0F0-3CB3EC6B7604}" destId="{D11C6B06-2DC7-4D42-A040-42421476B35C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FF10E-171A-B14C-9E13-B0E36365553B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CFC60-3042-2B4D-99F6-FB629C105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187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813C2-B267-A148-803A-C9A4C7ADAF0E}" type="datetimeFigureOut">
              <a:rPr lang="en-US" smtClean="0"/>
              <a:t>5/3/2014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A787E-9E80-4F49-A1A4-CD265FB37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600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A787E-9E80-4F49-A1A4-CD265FB37D1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53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37022"/>
            <a:ext cx="7772400" cy="1470025"/>
          </a:xfrm>
          <a:solidFill>
            <a:schemeClr val="bg1"/>
          </a:solidFill>
          <a:ln w="38100" cmpd="sng">
            <a:solidFill>
              <a:schemeClr val="tx1">
                <a:lumMod val="50000"/>
                <a:lumOff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txBody>
          <a:bodyPr/>
          <a:lstStyle>
            <a:lvl1pPr>
              <a:defRPr>
                <a:latin typeface="Georgia"/>
                <a:cs typeface="Georgi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8171" y="6465413"/>
            <a:ext cx="2895600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dirty="0" smtClean="0"/>
              <a:t>OPMG 2350 – Decision Models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5531" y="6465413"/>
            <a:ext cx="2133600" cy="365125"/>
          </a:xfrm>
        </p:spPr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299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0FEB-070C-8E44-88F0-971C027A7B59}" type="datetime1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96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59899-D535-FA47-989A-88F16E849266}" type="datetime1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49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1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Georgia"/>
                <a:cs typeface="Georgia"/>
              </a:defRPr>
            </a:lvl1pPr>
            <a:lvl2pPr>
              <a:defRPr>
                <a:latin typeface="Georgia"/>
                <a:cs typeface="Georgia"/>
              </a:defRPr>
            </a:lvl2pPr>
            <a:lvl3pPr>
              <a:defRPr>
                <a:latin typeface="Georgia"/>
                <a:cs typeface="Georgia"/>
              </a:defRPr>
            </a:lvl3pPr>
            <a:lvl4pPr>
              <a:defRPr>
                <a:latin typeface="Georgia"/>
                <a:cs typeface="Georgia"/>
              </a:defRPr>
            </a:lvl4pPr>
            <a:lvl5pPr>
              <a:defRPr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8171" y="6465413"/>
            <a:ext cx="2895600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dirty="0" smtClean="0"/>
              <a:t>OPMG 2350 – Decision Models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5531" y="6465413"/>
            <a:ext cx="2133600" cy="365125"/>
          </a:xfrm>
        </p:spPr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1"/>
            <a:ext cx="9144000" cy="1060230"/>
          </a:xfrm>
          <a:prstGeom prst="rect">
            <a:avLst/>
          </a:prstGeom>
          <a:solidFill>
            <a:srgbClr val="BFBFBF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9595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2774" y="34954"/>
            <a:ext cx="7256357" cy="978673"/>
          </a:xfrm>
        </p:spPr>
        <p:txBody>
          <a:bodyPr>
            <a:normAutofit/>
          </a:bodyPr>
          <a:lstStyle>
            <a:lvl1pPr algn="l">
              <a:defRPr sz="2800">
                <a:latin typeface="Georgia"/>
                <a:cs typeface="Georgi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/>
          <a:srcRect l="26632" t="18001" r="27365" b="8679"/>
          <a:stretch/>
        </p:blipFill>
        <p:spPr>
          <a:xfrm>
            <a:off x="212655" y="0"/>
            <a:ext cx="1403489" cy="1398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847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3DB9E-2375-1448-81ED-66B94FCACD22}" type="datetime1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47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1679-A483-8546-8351-D46FCDC3D750}" type="datetime1">
              <a:rPr lang="en-US" smtClean="0"/>
              <a:t>5/3/2014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49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5AF56-CDB6-2F46-BBA4-11CB0DA7D082}" type="datetime1">
              <a:rPr lang="en-US" smtClean="0"/>
              <a:t>5/3/2014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286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F64A6-040A-5B49-8760-7EA71861703B}" type="datetime1">
              <a:rPr lang="en-US" smtClean="0"/>
              <a:t>5/3/2014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55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8539F-D3F0-DC4F-95E9-65571122BF18}" type="datetime1">
              <a:rPr lang="en-US" smtClean="0"/>
              <a:t>5/3/2014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30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B91A-EC0D-C44C-B04B-54F46570202F}" type="datetime1">
              <a:rPr lang="en-US" smtClean="0"/>
              <a:t>5/3/2014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42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A082C-E427-274B-97DF-7AEAF398F073}" type="datetime1">
              <a:rPr lang="en-US" smtClean="0"/>
              <a:t>5/3/2014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9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A004B-0831-9242-93AE-2CCA338A2409}" type="datetime1">
              <a:rPr lang="en-US" smtClean="0"/>
              <a:t>5/3/2014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E208A-3FF8-894D-B7B7-1836311BA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0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://www.bloomberg.com/news/2013-05-02/audi-1-3-billion-mexico-suv-plant-aimed-at-unseating-bmw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3346"/>
            <a:ext cx="7772400" cy="2158257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en-US" sz="4000" dirty="0" smtClean="0"/>
              <a:t>Optimizing Audi Sedan Production and Distribution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Germany vs. U.S.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325313" y="6338123"/>
            <a:ext cx="2652149" cy="460590"/>
          </a:xfrm>
          <a:prstGeom prst="rect">
            <a:avLst/>
          </a:prstGeom>
          <a:noFill/>
          <a:ln w="38100" cmpd="sng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eorgia"/>
                <a:ea typeface="+mj-ea"/>
                <a:cs typeface="Georgia"/>
              </a:defRPr>
            </a:lvl1pPr>
          </a:lstStyle>
          <a:p>
            <a:pPr algn="r"/>
            <a:r>
              <a:rPr lang="en-US" sz="1400" dirty="0" smtClean="0"/>
              <a:t>Raphael </a:t>
            </a:r>
            <a:r>
              <a:rPr lang="en-US" sz="1400" dirty="0" err="1" smtClean="0"/>
              <a:t>Charbit</a:t>
            </a:r>
            <a:r>
              <a:rPr lang="en-US" sz="1400" dirty="0" smtClean="0"/>
              <a:t>, Kyle </a:t>
            </a:r>
            <a:r>
              <a:rPr lang="en-US" sz="1400" dirty="0" err="1" smtClean="0"/>
              <a:t>DeFeo</a:t>
            </a:r>
            <a:r>
              <a:rPr lang="en-US" sz="1400" dirty="0" smtClean="0"/>
              <a:t>, </a:t>
            </a:r>
          </a:p>
          <a:p>
            <a:pPr algn="r"/>
            <a:r>
              <a:rPr lang="en-US" sz="1400" dirty="0" smtClean="0"/>
              <a:t>Kate Martin &amp; </a:t>
            </a:r>
            <a:r>
              <a:rPr lang="en-US" sz="1400" dirty="0" err="1" smtClean="0"/>
              <a:t>BenMiller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1000"/>
          </a:blip>
          <a:stretch>
            <a:fillRect/>
          </a:stretch>
        </p:blipFill>
        <p:spPr>
          <a:xfrm>
            <a:off x="6883097" y="1395644"/>
            <a:ext cx="961287" cy="9612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77000"/>
          </a:blip>
          <a:srcRect l="13817" t="3202"/>
          <a:stretch/>
        </p:blipFill>
        <p:spPr>
          <a:xfrm>
            <a:off x="1369656" y="1395644"/>
            <a:ext cx="1008563" cy="82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66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chose a logistic distribution mean of 1% and scale of 5% for random US demand growth.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922" y="1600200"/>
            <a:ext cx="3272543" cy="4429838"/>
          </a:xfrm>
          <a:prstGeom prst="rect">
            <a:avLst/>
          </a:prstGeom>
        </p:spPr>
      </p:pic>
      <p:pic>
        <p:nvPicPr>
          <p:cNvPr id="9" name="Content Placeholder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336" b="13336"/>
          <a:stretch>
            <a:fillRect/>
          </a:stretch>
        </p:blipFill>
        <p:spPr>
          <a:xfrm>
            <a:off x="6125716" y="1201924"/>
            <a:ext cx="3067653" cy="16870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5583" y="2933083"/>
            <a:ext cx="1375081" cy="15433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412" y="4462062"/>
            <a:ext cx="2323414" cy="23234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693987" y="4661538"/>
            <a:ext cx="2794958" cy="16676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216" y="1616397"/>
            <a:ext cx="5093696" cy="263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33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Simulation – NPV German Plant</a:t>
            </a:r>
            <a:br>
              <a:rPr lang="en-US" dirty="0" smtClean="0"/>
            </a:br>
            <a:r>
              <a:rPr lang="en-US" dirty="0" smtClean="0"/>
              <a:t>Mean - $7,512,478,589.57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55" y="1522825"/>
            <a:ext cx="8066070" cy="503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64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Simulation – NPV U.S. Plant   Mean - $6,325,024,571.36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55" y="1524950"/>
            <a:ext cx="8204702" cy="511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5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Analysis – Drivers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10" y="1823171"/>
            <a:ext cx="1587973" cy="346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217" y="1823171"/>
            <a:ext cx="1558354" cy="3448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650" y="1912093"/>
            <a:ext cx="1549319" cy="3448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0875" y="1521335"/>
            <a:ext cx="1638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 Pricing</a:t>
            </a:r>
            <a:endParaRPr lang="en-US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20885" y="1533804"/>
            <a:ext cx="2143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Transportation Costs</a:t>
            </a:r>
            <a:endParaRPr lang="en-US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37843" y="1509167"/>
            <a:ext cx="2143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U.S. Effective Tax</a:t>
            </a:r>
            <a:endParaRPr lang="en-US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24242" y="1503026"/>
            <a:ext cx="2143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 Cost</a:t>
            </a:r>
            <a:endParaRPr lang="en-US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425" y="1912093"/>
            <a:ext cx="1525315" cy="341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200" y="1872364"/>
            <a:ext cx="1901450" cy="345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104634" y="1515394"/>
            <a:ext cx="2143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Demand</a:t>
            </a:r>
            <a:endParaRPr lang="en-US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1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Analysis – Labor Costs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8" y="1473096"/>
            <a:ext cx="9011949" cy="298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3005" y="4695803"/>
            <a:ext cx="81223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Substantial increase in United States labor costs doesn’t move the dial despite being approximately 50% of Germany’s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Sensitizing growth in labor costs over 25 years doesn’t material change the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NPV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19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Analysis – Taxes &amp; Plant Cost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3005" y="4792788"/>
            <a:ext cx="8122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higher upfront yields tax savings in the future with higher depreciation in the future (including maintenance depreciation)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Cash Taxes key driver in determining to build plant in the U.S.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5" y="1200128"/>
            <a:ext cx="8515350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86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 order to confidently advise on this problem, other considerations must be taken into account.</a:t>
            </a: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63558215"/>
              </p:ext>
            </p:extLst>
          </p:nvPr>
        </p:nvGraphicFramePr>
        <p:xfrm>
          <a:off x="660400" y="1102528"/>
          <a:ext cx="7797800" cy="545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130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More certainty with build-out cost and ongoing maintenance </a:t>
            </a:r>
            <a:r>
              <a:rPr lang="en-US" dirty="0" err="1" smtClean="0"/>
              <a:t>capex</a:t>
            </a: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Labor &amp; shipping costs not difference makers</a:t>
            </a:r>
          </a:p>
          <a:p>
            <a:pPr>
              <a:buFontTx/>
              <a:buChar char="-"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HIRE AN ARMY OF TAX LAWYERS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4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37022"/>
            <a:ext cx="7772400" cy="1916427"/>
          </a:xfrm>
          <a:solidFill>
            <a:schemeClr val="bg1"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Thank You!</a:t>
            </a:r>
            <a:br>
              <a:rPr lang="en-US" dirty="0" smtClean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3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Questions?</a:t>
            </a:r>
            <a:endParaRPr lang="en-US" sz="3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94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336" b="13336"/>
          <a:stretch>
            <a:fillRect/>
          </a:stretch>
        </p:blipFill>
        <p:spPr>
          <a:xfrm>
            <a:off x="336188" y="2350107"/>
            <a:ext cx="8599640" cy="4729471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Audi </a:t>
            </a:r>
            <a:r>
              <a:rPr lang="en-US" dirty="0" smtClean="0"/>
              <a:t>Sedans</a:t>
            </a:r>
            <a:r>
              <a:rPr lang="en-US" sz="2800" dirty="0" smtClean="0"/>
              <a:t> at a glance.</a:t>
            </a:r>
            <a:endParaRPr lang="en-US" sz="2800" dirty="0"/>
          </a:p>
        </p:txBody>
      </p:sp>
      <p:sp>
        <p:nvSpPr>
          <p:cNvPr id="6" name="Rounded Rectangle 5"/>
          <p:cNvSpPr/>
          <p:nvPr/>
        </p:nvSpPr>
        <p:spPr>
          <a:xfrm>
            <a:off x="224125" y="2371302"/>
            <a:ext cx="2390669" cy="104931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 cmpd="sng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Georgia"/>
                <a:cs typeface="Georgia"/>
              </a:rPr>
              <a:t>Produced since 1994 by parent company Volkswagen</a:t>
            </a:r>
            <a:endParaRPr lang="en-US" dirty="0">
              <a:solidFill>
                <a:srgbClr val="000000"/>
              </a:solidFill>
              <a:latin typeface="Georgia"/>
              <a:cs typeface="Georgia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953966" y="1348990"/>
            <a:ext cx="2390669" cy="104931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 cmpd="sng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Georgia"/>
                <a:cs typeface="Georgia"/>
              </a:rPr>
              <a:t>Current models manufactured in Ingolstadt, Germany </a:t>
            </a:r>
            <a:endParaRPr lang="en-US" dirty="0">
              <a:solidFill>
                <a:srgbClr val="000000"/>
              </a:solidFill>
              <a:latin typeface="Georgia"/>
              <a:cs typeface="Georgia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50606" y="1325368"/>
            <a:ext cx="2573160" cy="104931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 cmpd="sng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Georgia"/>
                <a:cs typeface="Georgia"/>
              </a:rPr>
              <a:t>In 2013, U.S. sales experience 7.8% year-over-year growth</a:t>
            </a:r>
            <a:endParaRPr lang="en-US" dirty="0">
              <a:solidFill>
                <a:srgbClr val="000000"/>
              </a:solidFill>
              <a:latin typeface="Georgia"/>
              <a:cs typeface="Georgi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709" y="6543858"/>
            <a:ext cx="65218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Source: http://</a:t>
            </a:r>
            <a:r>
              <a:rPr lang="en-US" sz="1000" dirty="0" err="1" smtClean="0"/>
              <a:t>audiusanews.com</a:t>
            </a:r>
            <a:r>
              <a:rPr lang="en-US" sz="1000" dirty="0" smtClean="0"/>
              <a:t>/</a:t>
            </a:r>
            <a:r>
              <a:rPr lang="en-US" sz="1000" dirty="0" err="1" smtClean="0"/>
              <a:t>newsrelease.do;jsessionid</a:t>
            </a:r>
            <a:r>
              <a:rPr lang="en-US" sz="1000" dirty="0" smtClean="0"/>
              <a:t>=8CA4487A3D203ABEAFCEBFE7DEEA95FD</a:t>
            </a:r>
            <a:endParaRPr lang="en-US" sz="1000" dirty="0"/>
          </a:p>
        </p:txBody>
      </p:sp>
      <p:cxnSp>
        <p:nvCxnSpPr>
          <p:cNvPr id="11" name="Straight Connector 10"/>
          <p:cNvCxnSpPr>
            <a:stCxn id="6" idx="2"/>
          </p:cNvCxnSpPr>
          <p:nvPr/>
        </p:nvCxnSpPr>
        <p:spPr>
          <a:xfrm>
            <a:off x="1419460" y="3420621"/>
            <a:ext cx="535410" cy="414629"/>
          </a:xfrm>
          <a:prstGeom prst="line">
            <a:avLst/>
          </a:prstGeom>
          <a:ln w="38100" cmpd="sng">
            <a:solidFill>
              <a:srgbClr val="7F7F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8" idx="2"/>
          </p:cNvCxnSpPr>
          <p:nvPr/>
        </p:nvCxnSpPr>
        <p:spPr>
          <a:xfrm flipH="1">
            <a:off x="7458392" y="2374687"/>
            <a:ext cx="78794" cy="564011"/>
          </a:xfrm>
          <a:prstGeom prst="line">
            <a:avLst/>
          </a:prstGeom>
          <a:ln w="38100" cmpd="sng">
            <a:solidFill>
              <a:srgbClr val="7F7F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149301" y="2399591"/>
            <a:ext cx="158885" cy="414586"/>
          </a:xfrm>
          <a:prstGeom prst="line">
            <a:avLst/>
          </a:prstGeom>
          <a:ln w="38100" cmpd="sng">
            <a:solidFill>
              <a:srgbClr val="7F7F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396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Demand for Audi A Series has been growing in the U.S. at a rate of 3.4% CAGR over the past 8 years.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4709" y="6534509"/>
            <a:ext cx="65218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 smtClean="0"/>
              <a:t>Source: </a:t>
            </a:r>
            <a:r>
              <a:rPr lang="en-US" sz="1000" i="1" dirty="0" smtClean="0">
                <a:hlinkClick r:id="rId2"/>
              </a:rPr>
              <a:t>Bloomberg</a:t>
            </a:r>
            <a:r>
              <a:rPr lang="en-US" sz="1000" i="1" dirty="0" smtClean="0"/>
              <a:t> </a:t>
            </a:r>
            <a:endParaRPr lang="en-US" sz="1000" i="1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/>
          </p:nvPr>
        </p:nvGraphicFramePr>
        <p:xfrm>
          <a:off x="498056" y="1702538"/>
          <a:ext cx="8130767" cy="4523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1257592" y="2378353"/>
            <a:ext cx="6736210" cy="75957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779001" y="2571361"/>
            <a:ext cx="933855" cy="43582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3.4%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105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 labor costs in Germany play a key role in VW’s decision.</a:t>
            </a:r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766587" y="1618981"/>
          <a:ext cx="7862235" cy="4594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74709" y="6534509"/>
            <a:ext cx="65218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 smtClean="0"/>
              <a:t>Source: VDA, European Cost Survey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3087881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200" dirty="0" smtClean="0"/>
              <a:t>As demand grows, VW must decide if adding to German capacity or building U.S. capacity will maximize profits.</a:t>
            </a:r>
            <a:endParaRPr lang="en-US" sz="2200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5279395" y="1600200"/>
            <a:ext cx="37597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Georgia"/>
                <a:ea typeface="+mn-ea"/>
                <a:cs typeface="Georgi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Georgia"/>
                <a:ea typeface="+mn-ea"/>
                <a:cs typeface="Georgi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Georgia"/>
                <a:ea typeface="+mn-ea"/>
                <a:cs typeface="Georgi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Georgia"/>
                <a:ea typeface="+mn-ea"/>
                <a:cs typeface="Georgi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Georgia"/>
                <a:ea typeface="+mn-ea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9" name="Rounded Rectangle 8"/>
          <p:cNvSpPr/>
          <p:nvPr/>
        </p:nvSpPr>
        <p:spPr>
          <a:xfrm>
            <a:off x="4819736" y="1547245"/>
            <a:ext cx="4069989" cy="395185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 cmpd="sng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 smtClean="0">
                <a:solidFill>
                  <a:srgbClr val="000000"/>
                </a:solidFill>
                <a:latin typeface="Georgia"/>
                <a:cs typeface="Georgia"/>
              </a:rPr>
              <a:t>	Move to US</a:t>
            </a:r>
          </a:p>
          <a:p>
            <a:pPr algn="ctr"/>
            <a:endParaRPr lang="en-US" b="1" dirty="0">
              <a:solidFill>
                <a:srgbClr val="000000"/>
              </a:solidFill>
              <a:latin typeface="Georgia"/>
              <a:cs typeface="Georgia"/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Build U.S. facility – 3 year </a:t>
            </a:r>
            <a:r>
              <a:rPr lang="en-US" sz="1600" dirty="0" err="1" smtClean="0">
                <a:solidFill>
                  <a:schemeClr val="tx1"/>
                </a:solidFill>
                <a:latin typeface="Georgia"/>
                <a:cs typeface="Georgia"/>
              </a:rPr>
              <a:t>Capex</a:t>
            </a: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, no revenue or labor costs in first 3 years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Assume German free cash flow continues for 3 years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50% </a:t>
            </a:r>
            <a:r>
              <a:rPr lang="en-US" sz="1600" dirty="0" err="1" smtClean="0">
                <a:solidFill>
                  <a:schemeClr val="tx1"/>
                </a:solidFill>
                <a:latin typeface="Georgia"/>
                <a:cs typeface="Georgia"/>
              </a:rPr>
              <a:t>Capex</a:t>
            </a: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 starting in year 8 at 50% of depreciation, increasing to 100% of depreciation in year 13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Lower labor costs in U.S. -  $34.97 per hour per employee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No shipping costs associated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40% tax rate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10% Discount Rate</a:t>
            </a:r>
            <a:endParaRPr lang="en-US" sz="1600" dirty="0">
              <a:solidFill>
                <a:schemeClr val="tx1"/>
              </a:solidFill>
              <a:latin typeface="Georgia"/>
              <a:cs typeface="Georgia"/>
            </a:endParaRPr>
          </a:p>
          <a:p>
            <a:endParaRPr lang="en-US" sz="1600" dirty="0" smtClean="0">
              <a:solidFill>
                <a:schemeClr val="tx1"/>
              </a:solidFill>
              <a:latin typeface="Georgia"/>
              <a:cs typeface="Georgia"/>
            </a:endParaRPr>
          </a:p>
          <a:p>
            <a:pPr marL="285750" indent="-285750">
              <a:buFont typeface="Arial"/>
              <a:buChar char="•"/>
            </a:pPr>
            <a:endParaRPr lang="en-US" sz="1600" dirty="0">
              <a:solidFill>
                <a:schemeClr val="tx1"/>
              </a:solidFill>
              <a:latin typeface="Georgia"/>
              <a:cs typeface="Georgia"/>
            </a:endParaRPr>
          </a:p>
          <a:p>
            <a:endParaRPr lang="en-US" sz="1600" dirty="0" smtClean="0">
              <a:solidFill>
                <a:srgbClr val="C0504D"/>
              </a:solidFill>
              <a:latin typeface="Georgia"/>
              <a:cs typeface="Georgi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rgbClr val="C0504D"/>
              </a:solidFill>
              <a:latin typeface="Georgia"/>
              <a:cs typeface="Georgia"/>
            </a:endParaRPr>
          </a:p>
          <a:p>
            <a:endParaRPr lang="en-US" dirty="0" smtClean="0">
              <a:solidFill>
                <a:srgbClr val="000000"/>
              </a:solidFill>
              <a:latin typeface="Georgia"/>
              <a:cs typeface="Georgia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75011" y="1547245"/>
            <a:ext cx="4069989" cy="395185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 cmpd="sng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 smtClean="0">
                <a:solidFill>
                  <a:srgbClr val="000000"/>
                </a:solidFill>
                <a:latin typeface="Georgia"/>
                <a:cs typeface="Georgia"/>
              </a:rPr>
              <a:t>      Remain in Germany</a:t>
            </a:r>
          </a:p>
          <a:p>
            <a:endParaRPr lang="en-US" b="1" dirty="0">
              <a:solidFill>
                <a:srgbClr val="000000"/>
              </a:solidFill>
              <a:latin typeface="Georgia"/>
              <a:cs typeface="Georgia"/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Assume excess capacity to meet US demand – no new plants required</a:t>
            </a:r>
            <a:endParaRPr lang="en-US" sz="1600" dirty="0">
              <a:solidFill>
                <a:schemeClr val="tx1"/>
              </a:solidFill>
              <a:latin typeface="Georgia"/>
              <a:cs typeface="Georgia"/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  <a:latin typeface="Georgia"/>
                <a:cs typeface="Georgia"/>
              </a:rPr>
              <a:t>Continue </a:t>
            </a:r>
            <a:r>
              <a:rPr lang="en-US" sz="1600" dirty="0" err="1">
                <a:solidFill>
                  <a:schemeClr val="tx1"/>
                </a:solidFill>
                <a:latin typeface="Georgia"/>
                <a:cs typeface="Georgia"/>
              </a:rPr>
              <a:t>Capex</a:t>
            </a:r>
            <a:r>
              <a:rPr lang="en-US" sz="1600" dirty="0">
                <a:solidFill>
                  <a:schemeClr val="tx1"/>
                </a:solidFill>
                <a:latin typeface="Georgia"/>
                <a:cs typeface="Georgia"/>
              </a:rPr>
              <a:t> to meet </a:t>
            </a: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demand in at 50% of depreciation until year 2015, increasing to 100% in 2016</a:t>
            </a:r>
            <a:endParaRPr lang="en-US" sz="1600" dirty="0">
              <a:solidFill>
                <a:schemeClr val="tx1"/>
              </a:solidFill>
              <a:latin typeface="Georgia"/>
              <a:cs typeface="Georgia"/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Higher labor </a:t>
            </a:r>
            <a:r>
              <a:rPr lang="en-US" sz="1600" dirty="0">
                <a:solidFill>
                  <a:schemeClr val="tx1"/>
                </a:solidFill>
                <a:latin typeface="Georgia"/>
                <a:cs typeface="Georgia"/>
              </a:rPr>
              <a:t>costs in </a:t>
            </a: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German plant -  $61.78 per hour per employee</a:t>
            </a:r>
            <a:endParaRPr lang="en-US" sz="1600" dirty="0">
              <a:solidFill>
                <a:schemeClr val="tx1"/>
              </a:solidFill>
              <a:latin typeface="Georgia"/>
              <a:cs typeface="Georgia"/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schemeClr val="tx1"/>
                </a:solidFill>
                <a:latin typeface="Georgia"/>
                <a:cs typeface="Georgia"/>
              </a:rPr>
              <a:t>Higher distribution costs for tariffs and </a:t>
            </a: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shipping $410 per car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29% tax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Georgia"/>
                <a:cs typeface="Georgia"/>
              </a:rPr>
              <a:t>10% Discount Rate</a:t>
            </a:r>
            <a:endParaRPr lang="en-US" sz="1600" dirty="0">
              <a:solidFill>
                <a:schemeClr val="tx1"/>
              </a:solidFill>
              <a:latin typeface="Georgia"/>
              <a:cs typeface="Georgia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1000"/>
          </a:blip>
          <a:stretch>
            <a:fillRect/>
          </a:stretch>
        </p:blipFill>
        <p:spPr>
          <a:xfrm>
            <a:off x="5093693" y="1601787"/>
            <a:ext cx="647547" cy="64754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14067" y="2249334"/>
            <a:ext cx="3615033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77000"/>
          </a:blip>
          <a:srcRect l="13817" t="3202"/>
          <a:stretch/>
        </p:blipFill>
        <p:spPr>
          <a:xfrm>
            <a:off x="715201" y="1709313"/>
            <a:ext cx="626571" cy="514621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5072614" y="2223934"/>
            <a:ext cx="3615033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375011" y="5765323"/>
            <a:ext cx="8514714" cy="69850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 cmpd="sng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Georgia"/>
                <a:cs typeface="Georgia"/>
              </a:rPr>
              <a:t>As demand fluctuates, need to determine trade-off between costs of opening a new facility in US and costs of transportation</a:t>
            </a:r>
            <a:r>
              <a:rPr lang="en-US" sz="1600" dirty="0">
                <a:solidFill>
                  <a:srgbClr val="000000"/>
                </a:solidFill>
                <a:latin typeface="Georgia"/>
                <a:cs typeface="Georgia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Georgia"/>
                <a:cs typeface="Georgia"/>
              </a:rPr>
              <a:t>and labor in Germany. </a:t>
            </a:r>
            <a:endParaRPr lang="en-US" sz="1600" dirty="0">
              <a:solidFill>
                <a:srgbClr val="000000"/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518195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 - Germany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98" y="1542437"/>
            <a:ext cx="8359146" cy="492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59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 – U.S.A.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58" y="1561051"/>
            <a:ext cx="8394854" cy="490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11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 Car Sales Growth 1976-2013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65" y="2269187"/>
            <a:ext cx="85344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66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208A-3FF8-894D-B7B7-1836311BA3F4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 sales growth were input cells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25" y="2042423"/>
            <a:ext cx="81724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30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454</Words>
  <Application>Microsoft Office PowerPoint</Application>
  <PresentationFormat>On-screen Show (4:3)</PresentationFormat>
  <Paragraphs>88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Georgia</vt:lpstr>
      <vt:lpstr>Times New Roman</vt:lpstr>
      <vt:lpstr>Office Theme</vt:lpstr>
      <vt:lpstr>Optimizing Audi Sedan Production and Distribution  Germany vs. U.S.</vt:lpstr>
      <vt:lpstr>Audi Sedans at a glance.</vt:lpstr>
      <vt:lpstr>Demand for Audi A Series has been growing in the U.S. at a rate of 3.4% CAGR over the past 8 years.</vt:lpstr>
      <vt:lpstr>High labor costs in Germany play a key role in VW’s decision.</vt:lpstr>
      <vt:lpstr>As demand grows, VW must decide if adding to German capacity or building U.S. capacity will maximize profits.</vt:lpstr>
      <vt:lpstr>The Model - Germany</vt:lpstr>
      <vt:lpstr>The Model – U.S.A.</vt:lpstr>
      <vt:lpstr>US Car Sales Growth 1976-2013</vt:lpstr>
      <vt:lpstr>Car sales growth were input cells</vt:lpstr>
      <vt:lpstr>We chose a logistic distribution mean of 1% and scale of 5% for random US demand growth.</vt:lpstr>
      <vt:lpstr>Demand Simulation – NPV German Plant Mean - $7,512,478,589.57</vt:lpstr>
      <vt:lpstr>Demand Simulation – NPV U.S. Plant   Mean - $6,325,024,571.36</vt:lpstr>
      <vt:lpstr>Sensitivity Analysis – Drivers</vt:lpstr>
      <vt:lpstr>Sensitivity Analysis – Labor Costs</vt:lpstr>
      <vt:lpstr>Sensitivity Analysis – Taxes &amp; Plant Cost</vt:lpstr>
      <vt:lpstr>In order to confidently advise on this problem, other considerations must be taken into account.</vt:lpstr>
      <vt:lpstr>Conclusion</vt:lpstr>
      <vt:lpstr>Thank You!  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Martin</dc:creator>
  <cp:lastModifiedBy>Kyle DeFeo</cp:lastModifiedBy>
  <cp:revision>53</cp:revision>
  <dcterms:created xsi:type="dcterms:W3CDTF">2014-04-12T17:24:10Z</dcterms:created>
  <dcterms:modified xsi:type="dcterms:W3CDTF">2014-05-04T00:06:19Z</dcterms:modified>
</cp:coreProperties>
</file>